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2" r:id="rId3"/>
    <p:sldId id="313" r:id="rId4"/>
    <p:sldId id="303" r:id="rId5"/>
    <p:sldId id="260" r:id="rId6"/>
    <p:sldId id="287" r:id="rId7"/>
    <p:sldId id="288" r:id="rId8"/>
    <p:sldId id="289" r:id="rId9"/>
    <p:sldId id="305" r:id="rId10"/>
    <p:sldId id="306" r:id="rId11"/>
    <p:sldId id="307" r:id="rId12"/>
    <p:sldId id="308" r:id="rId13"/>
    <p:sldId id="309" r:id="rId14"/>
    <p:sldId id="310" r:id="rId15"/>
    <p:sldId id="311" r:id="rId16"/>
    <p:sldId id="312" r:id="rId17"/>
    <p:sldId id="274" r:id="rId18"/>
    <p:sldId id="28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9" d="100"/>
          <a:sy n="59" d="100"/>
        </p:scale>
        <p:origin x="-1686" y="-2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forms.gle/Xqvykv5vfEi1zpyF7"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11" name="TextBox 10"/>
          <p:cNvSpPr txBox="1"/>
          <p:nvPr/>
        </p:nvSpPr>
        <p:spPr>
          <a:xfrm>
            <a:off x="685800" y="1143000"/>
            <a:ext cx="8077200" cy="3170099"/>
          </a:xfrm>
          <a:prstGeom prst="rect">
            <a:avLst/>
          </a:prstGeom>
          <a:noFill/>
        </p:spPr>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PSK Online lecture</a:t>
            </a:r>
          </a:p>
          <a:p>
            <a:pPr algn="ctr"/>
            <a:r>
              <a:rPr lang="en-US" sz="4000" dirty="0" smtClean="0">
                <a:solidFill>
                  <a:schemeClr val="bg1"/>
                </a:solidFill>
                <a:latin typeface="Aharoni" pitchFamily="2" charset="-79"/>
                <a:cs typeface="Aharoni" pitchFamily="2" charset="-79"/>
              </a:rPr>
              <a:t>Chapter </a:t>
            </a:r>
            <a:r>
              <a:rPr lang="en-US" sz="4000" b="1" dirty="0" smtClean="0">
                <a:solidFill>
                  <a:schemeClr val="bg1"/>
                </a:solidFill>
                <a:latin typeface="+mj-lt"/>
                <a:cs typeface="Aharoni" pitchFamily="2" charset="-79"/>
              </a:rPr>
              <a:t>3</a:t>
            </a:r>
            <a:endParaRPr lang="en-US" sz="4000" b="1" dirty="0" smtClean="0">
              <a:latin typeface="+mj-lt"/>
            </a:endParaRPr>
          </a:p>
          <a:p>
            <a:pPr algn="ctr"/>
            <a:r>
              <a:rPr lang="en-US" sz="4000" b="1" dirty="0" smtClean="0">
                <a:solidFill>
                  <a:schemeClr val="bg1"/>
                </a:solidFill>
              </a:rPr>
              <a:t>Scientific Purchasing</a:t>
            </a:r>
            <a:endParaRPr lang="en-US" sz="4000" dirty="0" smtClean="0">
              <a:solidFill>
                <a:schemeClr val="bg1"/>
              </a:solidFill>
            </a:endParaRPr>
          </a:p>
          <a:p>
            <a:pPr algn="ctr"/>
            <a:r>
              <a:rPr lang="en-US" sz="4000" dirty="0" smtClean="0">
                <a:solidFill>
                  <a:schemeClr val="bg1"/>
                </a:solidFill>
                <a:latin typeface="Aharoni" pitchFamily="2" charset="-79"/>
                <a:cs typeface="Aharoni" pitchFamily="2" charset="-79"/>
              </a:rPr>
              <a:t>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a:noFill/>
        </p:spPr>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D</a:t>
            </a:r>
            <a:r>
              <a:rPr lang="en-US" sz="3200" dirty="0" smtClean="0">
                <a:solidFill>
                  <a:schemeClr val="bg1"/>
                </a:solidFill>
                <a:latin typeface="Algerian" pitchFamily="82" charset="0"/>
              </a:rPr>
              <a:t>r</a:t>
            </a:r>
            <a:r>
              <a:rPr lang="en-US" sz="3200" dirty="0" smtClean="0">
                <a:solidFill>
                  <a:schemeClr val="bg1"/>
                </a:solidFill>
                <a:latin typeface="Algerian" pitchFamily="82" charset="0"/>
              </a:rPr>
              <a:t>.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81000" y="228600"/>
            <a:ext cx="8229600" cy="3970318"/>
          </a:xfrm>
          <a:prstGeom prst="rect">
            <a:avLst/>
          </a:prstGeom>
          <a:noFill/>
        </p:spPr>
        <p:txBody>
          <a:bodyPr wrap="square" rtlCol="0">
            <a:spAutoFit/>
          </a:bodyPr>
          <a:lstStyle/>
          <a:p>
            <a:pPr marL="0" lvl="2"/>
            <a:r>
              <a:rPr lang="en-US" sz="2800" dirty="0" smtClean="0">
                <a:solidFill>
                  <a:srgbClr val="FFFF00"/>
                </a:solidFill>
                <a:latin typeface="+mj-lt"/>
                <a:cs typeface="Aharoni" pitchFamily="2" charset="-79"/>
              </a:rPr>
              <a:t>6</a:t>
            </a:r>
            <a:r>
              <a:rPr lang="en-US" sz="2800" dirty="0" smtClean="0">
                <a:solidFill>
                  <a:srgbClr val="FFFF00"/>
                </a:solidFill>
                <a:latin typeface="Aharoni" pitchFamily="2" charset="-79"/>
                <a:cs typeface="Aharoni" pitchFamily="2" charset="-79"/>
              </a:rPr>
              <a:t>. Good Communication :-</a:t>
            </a:r>
          </a:p>
          <a:p>
            <a:pPr marL="0" lvl="2">
              <a:buFont typeface="Wingdings" pitchFamily="2" charset="2"/>
              <a:buChar char="Ø"/>
            </a:pPr>
            <a:r>
              <a:rPr lang="en-US" sz="2800" dirty="0" smtClean="0">
                <a:solidFill>
                  <a:schemeClr val="bg1"/>
                </a:solidFill>
                <a:latin typeface="Aharoni" pitchFamily="2" charset="-79"/>
                <a:cs typeface="Aharoni" pitchFamily="2" charset="-79"/>
              </a:rPr>
              <a:t>Purchase manager need to talk to suppliers' representatives while negotiating. placing oral orders, doing follow-up. etc. </a:t>
            </a:r>
          </a:p>
          <a:p>
            <a:pPr marL="0" lvl="2">
              <a:buFont typeface="Wingdings" pitchFamily="2" charset="2"/>
              <a:buChar char="Ø"/>
            </a:pPr>
            <a:r>
              <a:rPr lang="en-US" sz="2800" dirty="0" smtClean="0">
                <a:solidFill>
                  <a:schemeClr val="bg1"/>
                </a:solidFill>
                <a:latin typeface="Aharoni" pitchFamily="2" charset="-79"/>
                <a:cs typeface="Aharoni" pitchFamily="2" charset="-79"/>
              </a:rPr>
              <a:t>The ability to express clearly and convincingly are important traits for the good buyers.</a:t>
            </a:r>
          </a:p>
          <a:p>
            <a:pPr marL="0" lvl="2"/>
            <a:r>
              <a:rPr lang="en-US" sz="2800" dirty="0" smtClean="0">
                <a:solidFill>
                  <a:srgbClr val="FFFF00"/>
                </a:solidFill>
                <a:latin typeface="Aharoni" pitchFamily="2" charset="-79"/>
                <a:cs typeface="Aharoni" pitchFamily="2" charset="-79"/>
              </a:rPr>
              <a:t/>
            </a:r>
            <a:br>
              <a:rPr lang="en-US" sz="2800" dirty="0" smtClean="0">
                <a:solidFill>
                  <a:srgbClr val="FFFF00"/>
                </a:solidFill>
                <a:latin typeface="Aharoni" pitchFamily="2" charset="-79"/>
                <a:cs typeface="Aharoni" pitchFamily="2" charset="-79"/>
              </a:rPr>
            </a:br>
            <a:endParaRPr lang="en-US" sz="2800" dirty="0" smtClean="0">
              <a:solidFill>
                <a:srgbClr val="FFFF00"/>
              </a:solidFill>
              <a:latin typeface="Aharoni" pitchFamily="2" charset="-79"/>
              <a:cs typeface="Aharoni" pitchFamily="2" charset="-79"/>
            </a:endParaRPr>
          </a:p>
          <a:p>
            <a:pPr>
              <a:buFont typeface="Wingdings" pitchFamily="2" charset="2"/>
              <a:buChar char="Ø"/>
            </a:pPr>
            <a:endParaRPr lang="en-US" sz="28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81000" y="228600"/>
            <a:ext cx="8229600" cy="2677656"/>
          </a:xfrm>
          <a:prstGeom prst="rect">
            <a:avLst/>
          </a:prstGeom>
          <a:noFill/>
        </p:spPr>
        <p:txBody>
          <a:bodyPr wrap="square" rtlCol="0">
            <a:spAutoFit/>
          </a:bodyPr>
          <a:lstStyle/>
          <a:p>
            <a:pPr marL="0" lvl="2"/>
            <a:r>
              <a:rPr lang="en-US" sz="2800" dirty="0" smtClean="0">
                <a:solidFill>
                  <a:srgbClr val="FFFF00"/>
                </a:solidFill>
                <a:latin typeface="+mj-lt"/>
                <a:cs typeface="Aharoni" pitchFamily="2" charset="-79"/>
              </a:rPr>
              <a:t>7</a:t>
            </a:r>
            <a:r>
              <a:rPr lang="en-US" sz="2800" dirty="0" smtClean="0">
                <a:solidFill>
                  <a:srgbClr val="FFFF00"/>
                </a:solidFill>
                <a:latin typeface="Aharoni" pitchFamily="2" charset="-79"/>
                <a:cs typeface="Aharoni" pitchFamily="2" charset="-79"/>
              </a:rPr>
              <a:t>. Education:-</a:t>
            </a:r>
          </a:p>
          <a:p>
            <a:pPr marL="0" lvl="2">
              <a:buFont typeface="Wingdings" pitchFamily="2" charset="2"/>
              <a:buChar char="Ø"/>
            </a:pPr>
            <a:r>
              <a:rPr lang="en-US" sz="2800" dirty="0" smtClean="0">
                <a:solidFill>
                  <a:schemeClr val="bg1"/>
                </a:solidFill>
                <a:latin typeface="Aharoni" pitchFamily="2" charset="-79"/>
                <a:cs typeface="Aharoni" pitchFamily="2" charset="-79"/>
              </a:rPr>
              <a:t>The person selected should be well qualified. Engineering degree/diploma is preferable though not necessary. </a:t>
            </a:r>
          </a:p>
          <a:p>
            <a:pPr marL="0" lvl="2">
              <a:buFont typeface="Wingdings" pitchFamily="2" charset="2"/>
              <a:buChar char="Ø"/>
            </a:pPr>
            <a:r>
              <a:rPr lang="en-US" sz="2800" dirty="0" smtClean="0">
                <a:solidFill>
                  <a:schemeClr val="bg1"/>
                </a:solidFill>
                <a:latin typeface="Aharoni" pitchFamily="2" charset="-79"/>
                <a:cs typeface="Aharoni" pitchFamily="2" charset="-79"/>
              </a:rPr>
              <a:t>The knowledge of commercial law is  must.</a:t>
            </a:r>
          </a:p>
          <a:p>
            <a:pPr>
              <a:buFont typeface="Wingdings" pitchFamily="2" charset="2"/>
              <a:buChar char="Ø"/>
            </a:pPr>
            <a:endParaRPr lang="en-US" sz="28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81000" y="228600"/>
            <a:ext cx="8229600" cy="3108543"/>
          </a:xfrm>
          <a:prstGeom prst="rect">
            <a:avLst/>
          </a:prstGeom>
          <a:noFill/>
        </p:spPr>
        <p:txBody>
          <a:bodyPr wrap="square" rtlCol="0">
            <a:spAutoFit/>
          </a:bodyPr>
          <a:lstStyle/>
          <a:p>
            <a:pPr marL="0" lvl="2"/>
            <a:r>
              <a:rPr lang="en-US" sz="2800" dirty="0" smtClean="0">
                <a:solidFill>
                  <a:srgbClr val="FFFF00"/>
                </a:solidFill>
                <a:latin typeface="+mj-lt"/>
                <a:cs typeface="Aharoni" pitchFamily="2" charset="-79"/>
              </a:rPr>
              <a:t>8</a:t>
            </a:r>
            <a:r>
              <a:rPr lang="en-US" sz="2800" dirty="0" smtClean="0">
                <a:solidFill>
                  <a:srgbClr val="FFFF00"/>
                </a:solidFill>
                <a:latin typeface="Aharoni" pitchFamily="2" charset="-79"/>
                <a:cs typeface="Aharoni" pitchFamily="2" charset="-79"/>
              </a:rPr>
              <a:t>. Flexibility :-</a:t>
            </a:r>
          </a:p>
          <a:p>
            <a:pPr marL="0" lvl="2">
              <a:buFont typeface="Wingdings" pitchFamily="2" charset="2"/>
              <a:buChar char="Ø"/>
            </a:pPr>
            <a:r>
              <a:rPr lang="en-US" sz="2800" dirty="0" smtClean="0">
                <a:solidFill>
                  <a:schemeClr val="bg1"/>
                </a:solidFill>
                <a:latin typeface="Aharoni" pitchFamily="2" charset="-79"/>
                <a:cs typeface="Aharoni" pitchFamily="2" charset="-79"/>
              </a:rPr>
              <a:t>Purchasing manager should be flexible in his behavior and should not be rigid.</a:t>
            </a:r>
          </a:p>
          <a:p>
            <a:pPr marL="0" lvl="2">
              <a:buFont typeface="Wingdings" pitchFamily="2" charset="2"/>
              <a:buChar char="Ø"/>
            </a:pPr>
            <a:endParaRPr lang="en-US" sz="2800" dirty="0" smtClean="0">
              <a:solidFill>
                <a:schemeClr val="bg1"/>
              </a:solidFill>
              <a:latin typeface="Aharoni" pitchFamily="2" charset="-79"/>
              <a:cs typeface="Aharoni" pitchFamily="2" charset="-79"/>
            </a:endParaRPr>
          </a:p>
          <a:p>
            <a:pPr marL="0" lvl="2">
              <a:buFont typeface="Wingdings" pitchFamily="2" charset="2"/>
              <a:buChar char="Ø"/>
            </a:pPr>
            <a:r>
              <a:rPr lang="en-US" sz="2800" dirty="0" smtClean="0">
                <a:solidFill>
                  <a:schemeClr val="bg1"/>
                </a:solidFill>
                <a:latin typeface="Aharoni" pitchFamily="2" charset="-79"/>
                <a:cs typeface="Aharoni" pitchFamily="2" charset="-79"/>
              </a:rPr>
              <a:t> He should be easy going and can change his behavioral pattern as and when needed</a:t>
            </a:r>
          </a:p>
          <a:p>
            <a:pPr>
              <a:buFont typeface="Wingdings" pitchFamily="2" charset="2"/>
              <a:buChar char="Ø"/>
            </a:pPr>
            <a:endParaRPr lang="en-US" sz="28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81000" y="228600"/>
            <a:ext cx="8229600" cy="3108543"/>
          </a:xfrm>
          <a:prstGeom prst="rect">
            <a:avLst/>
          </a:prstGeom>
          <a:noFill/>
        </p:spPr>
        <p:txBody>
          <a:bodyPr wrap="square" rtlCol="0">
            <a:spAutoFit/>
          </a:bodyPr>
          <a:lstStyle/>
          <a:p>
            <a:pPr marL="0" lvl="2"/>
            <a:r>
              <a:rPr lang="en-US" sz="2800" dirty="0" smtClean="0">
                <a:solidFill>
                  <a:srgbClr val="FFFF00"/>
                </a:solidFill>
                <a:latin typeface="+mj-lt"/>
                <a:cs typeface="Aharoni" pitchFamily="2" charset="-79"/>
              </a:rPr>
              <a:t>10</a:t>
            </a:r>
            <a:r>
              <a:rPr lang="en-US" sz="2800" dirty="0" smtClean="0">
                <a:solidFill>
                  <a:srgbClr val="FFFF00"/>
                </a:solidFill>
                <a:latin typeface="Aharoni" pitchFamily="2" charset="-79"/>
                <a:cs typeface="Aharoni" pitchFamily="2" charset="-79"/>
              </a:rPr>
              <a:t>. Co-operation:-</a:t>
            </a:r>
          </a:p>
          <a:p>
            <a:pPr>
              <a:buFont typeface="Wingdings" pitchFamily="2" charset="2"/>
              <a:buChar char="Ø"/>
            </a:pPr>
            <a:r>
              <a:rPr lang="en-US" sz="2800" dirty="0" smtClean="0">
                <a:solidFill>
                  <a:schemeClr val="bg1"/>
                </a:solidFill>
                <a:latin typeface="Aharoni" pitchFamily="2" charset="-79"/>
                <a:cs typeface="Aharoni" pitchFamily="2" charset="-79"/>
              </a:rPr>
              <a:t>Purchase personnel have to deal with different departments of the company while discharging their duties. </a:t>
            </a:r>
          </a:p>
          <a:p>
            <a:pPr>
              <a:buFont typeface="Wingdings" pitchFamily="2" charset="2"/>
              <a:buChar char="Ø"/>
            </a:pPr>
            <a:r>
              <a:rPr lang="en-US" sz="2800" dirty="0" smtClean="0">
                <a:solidFill>
                  <a:schemeClr val="bg1"/>
                </a:solidFill>
                <a:latin typeface="Aharoni" pitchFamily="2" charset="-79"/>
                <a:cs typeface="Aharoni" pitchFamily="2" charset="-79"/>
              </a:rPr>
              <a:t>They should be able to get along with people thereby secure their co-operation, guidance and help.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81000" y="228600"/>
            <a:ext cx="8229600" cy="2677656"/>
          </a:xfrm>
          <a:prstGeom prst="rect">
            <a:avLst/>
          </a:prstGeom>
          <a:noFill/>
        </p:spPr>
        <p:txBody>
          <a:bodyPr wrap="square" rtlCol="0">
            <a:spAutoFit/>
          </a:bodyPr>
          <a:lstStyle/>
          <a:p>
            <a:pPr marL="0" lvl="2"/>
            <a:r>
              <a:rPr lang="en-US" sz="2800" dirty="0" smtClean="0">
                <a:solidFill>
                  <a:srgbClr val="FFFF00"/>
                </a:solidFill>
                <a:latin typeface="+mj-lt"/>
                <a:cs typeface="Aharoni" pitchFamily="2" charset="-79"/>
              </a:rPr>
              <a:t>11</a:t>
            </a:r>
            <a:r>
              <a:rPr lang="en-US" sz="2800" dirty="0" smtClean="0">
                <a:solidFill>
                  <a:srgbClr val="FFFF00"/>
                </a:solidFill>
                <a:latin typeface="Aharoni" pitchFamily="2" charset="-79"/>
                <a:cs typeface="Aharoni" pitchFamily="2" charset="-79"/>
              </a:rPr>
              <a:t>. Industry Knowledge :-</a:t>
            </a:r>
          </a:p>
          <a:p>
            <a:pPr marL="0" lvl="2">
              <a:buFont typeface="Wingdings" pitchFamily="2" charset="2"/>
              <a:buChar char="Ø"/>
            </a:pPr>
            <a:r>
              <a:rPr lang="en-US" sz="2800" dirty="0" smtClean="0">
                <a:solidFill>
                  <a:schemeClr val="bg1"/>
                </a:solidFill>
                <a:latin typeface="Aharoni" pitchFamily="2" charset="-79"/>
                <a:cs typeface="Aharoni" pitchFamily="2" charset="-79"/>
              </a:rPr>
              <a:t>Purchasing should have industrial knowledge. Being in the industry, </a:t>
            </a:r>
          </a:p>
          <a:p>
            <a:pPr marL="0" lvl="2">
              <a:buFont typeface="Wingdings" pitchFamily="2" charset="2"/>
              <a:buChar char="Ø"/>
            </a:pPr>
            <a:r>
              <a:rPr lang="en-US" sz="2800" dirty="0" smtClean="0">
                <a:solidFill>
                  <a:schemeClr val="bg1"/>
                </a:solidFill>
                <a:latin typeface="Aharoni" pitchFamily="2" charset="-79"/>
                <a:cs typeface="Aharoni" pitchFamily="2" charset="-79"/>
              </a:rPr>
              <a:t>he should have proper knowledge of market conditions. It helps him to execute his duties. </a:t>
            </a:r>
          </a:p>
          <a:p>
            <a:pPr>
              <a:buFont typeface="Wingdings" pitchFamily="2" charset="2"/>
              <a:buChar char="Ø"/>
            </a:pPr>
            <a:endParaRPr lang="en-US" sz="28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81000" y="228600"/>
            <a:ext cx="8229600" cy="5262979"/>
          </a:xfrm>
          <a:prstGeom prst="rect">
            <a:avLst/>
          </a:prstGeom>
          <a:noFill/>
        </p:spPr>
        <p:txBody>
          <a:bodyPr wrap="square" rtlCol="0">
            <a:spAutoFit/>
          </a:bodyPr>
          <a:lstStyle/>
          <a:p>
            <a:pPr marL="0" lvl="2"/>
            <a:r>
              <a:rPr lang="en-US" sz="2800" dirty="0" smtClean="0">
                <a:solidFill>
                  <a:srgbClr val="FFFF00"/>
                </a:solidFill>
                <a:latin typeface="+mj-lt"/>
                <a:cs typeface="Aharoni" pitchFamily="2" charset="-79"/>
              </a:rPr>
              <a:t>12</a:t>
            </a:r>
            <a:r>
              <a:rPr lang="en-US" sz="2800" dirty="0" smtClean="0">
                <a:solidFill>
                  <a:srgbClr val="FFFF00"/>
                </a:solidFill>
                <a:latin typeface="Aharoni" pitchFamily="2" charset="-79"/>
                <a:cs typeface="Aharoni" pitchFamily="2" charset="-79"/>
              </a:rPr>
              <a:t>. Other qualities :- </a:t>
            </a:r>
          </a:p>
          <a:p>
            <a:pPr marL="0" lvl="2">
              <a:buFont typeface="Wingdings" pitchFamily="2" charset="2"/>
              <a:buChar char="Ø"/>
            </a:pPr>
            <a:r>
              <a:rPr lang="en-US" sz="2800" dirty="0" smtClean="0">
                <a:solidFill>
                  <a:schemeClr val="bg1"/>
                </a:solidFill>
                <a:latin typeface="Aharoni" pitchFamily="2" charset="-79"/>
                <a:cs typeface="Aharoni" pitchFamily="2" charset="-79"/>
              </a:rPr>
              <a:t>Purchase procedure knowledge Capacity to organize and manage</a:t>
            </a:r>
          </a:p>
          <a:p>
            <a:pPr marL="0" lvl="2">
              <a:buFont typeface="Wingdings" pitchFamily="2" charset="2"/>
              <a:buChar char="Ø"/>
            </a:pPr>
            <a:r>
              <a:rPr lang="en-US" sz="2800" dirty="0" smtClean="0">
                <a:solidFill>
                  <a:schemeClr val="bg1"/>
                </a:solidFill>
                <a:latin typeface="Aharoni" pitchFamily="2" charset="-79"/>
                <a:cs typeface="Aharoni" pitchFamily="2" charset="-79"/>
              </a:rPr>
              <a:t>Honesty and sincerity • </a:t>
            </a:r>
          </a:p>
          <a:p>
            <a:pPr marL="0" lvl="2">
              <a:buFont typeface="Wingdings" pitchFamily="2" charset="2"/>
              <a:buChar char="Ø"/>
            </a:pPr>
            <a:r>
              <a:rPr lang="en-US" sz="2800" dirty="0" smtClean="0">
                <a:solidFill>
                  <a:schemeClr val="bg1"/>
                </a:solidFill>
                <a:latin typeface="Aharoni" pitchFamily="2" charset="-79"/>
                <a:cs typeface="Aharoni" pitchFamily="2" charset="-79"/>
              </a:rPr>
              <a:t>Legal knowledge</a:t>
            </a:r>
          </a:p>
          <a:p>
            <a:pPr marL="0" lvl="2">
              <a:buFont typeface="Wingdings" pitchFamily="2" charset="2"/>
              <a:buChar char="Ø"/>
            </a:pPr>
            <a:r>
              <a:rPr lang="en-US" sz="2800" dirty="0" smtClean="0">
                <a:solidFill>
                  <a:schemeClr val="bg1"/>
                </a:solidFill>
                <a:latin typeface="Aharoni" pitchFamily="2" charset="-79"/>
                <a:cs typeface="Aharoni" pitchFamily="2" charset="-79"/>
              </a:rPr>
              <a:t>Innovative and Initiative</a:t>
            </a:r>
          </a:p>
          <a:p>
            <a:pPr marL="0" lvl="2">
              <a:buFont typeface="Wingdings" pitchFamily="2" charset="2"/>
              <a:buChar char="Ø"/>
            </a:pPr>
            <a:r>
              <a:rPr lang="en-US" sz="2800" dirty="0" smtClean="0">
                <a:solidFill>
                  <a:schemeClr val="bg1"/>
                </a:solidFill>
                <a:latin typeface="Aharoni" pitchFamily="2" charset="-79"/>
                <a:cs typeface="Aharoni" pitchFamily="2" charset="-79"/>
              </a:rPr>
              <a:t>Decision-maker • Leadership qualities</a:t>
            </a:r>
          </a:p>
          <a:p>
            <a:pPr marL="0" lvl="2"/>
            <a:r>
              <a:rPr lang="en-US" sz="2800" dirty="0" smtClean="0">
                <a:solidFill>
                  <a:schemeClr val="bg1"/>
                </a:solidFill>
                <a:latin typeface="Aharoni" pitchFamily="2" charset="-79"/>
                <a:cs typeface="Aharoni" pitchFamily="2" charset="-79"/>
              </a:rPr>
              <a:t/>
            </a:r>
            <a:br>
              <a:rPr lang="en-US" sz="2800" dirty="0" smtClean="0">
                <a:solidFill>
                  <a:schemeClr val="bg1"/>
                </a:solidFill>
                <a:latin typeface="Aharoni" pitchFamily="2" charset="-79"/>
                <a:cs typeface="Aharoni" pitchFamily="2" charset="-79"/>
              </a:rPr>
            </a:br>
            <a:endParaRPr lang="en-US" sz="2800" dirty="0" smtClean="0">
              <a:solidFill>
                <a:schemeClr val="bg1"/>
              </a:solidFill>
              <a:latin typeface="Aharoni" pitchFamily="2" charset="-79"/>
              <a:cs typeface="Aharoni" pitchFamily="2" charset="-79"/>
            </a:endParaRPr>
          </a:p>
          <a:p>
            <a:pPr marL="0" lvl="2"/>
            <a:r>
              <a:rPr lang="en-US" sz="2800" dirty="0" smtClean="0">
                <a:solidFill>
                  <a:srgbClr val="FFFF00"/>
                </a:solidFill>
                <a:latin typeface="Aharoni" pitchFamily="2" charset="-79"/>
                <a:cs typeface="Aharoni" pitchFamily="2" charset="-79"/>
              </a:rPr>
              <a:t/>
            </a:r>
            <a:br>
              <a:rPr lang="en-US" sz="2800" dirty="0" smtClean="0">
                <a:solidFill>
                  <a:srgbClr val="FFFF00"/>
                </a:solidFill>
                <a:latin typeface="Aharoni" pitchFamily="2" charset="-79"/>
                <a:cs typeface="Aharoni" pitchFamily="2" charset="-79"/>
              </a:rPr>
            </a:br>
            <a:endParaRPr lang="en-US" sz="2800" dirty="0" smtClean="0">
              <a:solidFill>
                <a:srgbClr val="FFFF00"/>
              </a:solidFill>
              <a:latin typeface="Aharoni" pitchFamily="2" charset="-79"/>
              <a:cs typeface="Aharoni" pitchFamily="2" charset="-79"/>
            </a:endParaRPr>
          </a:p>
          <a:p>
            <a:pPr>
              <a:buFont typeface="Wingdings" pitchFamily="2" charset="2"/>
              <a:buChar char="Ø"/>
            </a:pPr>
            <a:endParaRPr lang="en-US" sz="28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0"/>
            <a:ext cx="8686800" cy="9848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 Q.3 Qualities/Traits  of  Purchase Executives/ Purchase Manager ?</a:t>
            </a:r>
            <a:endParaRPr lang="en-US" sz="2400" dirty="0" smtClean="0"/>
          </a:p>
          <a:p>
            <a:endParaRPr lang="en-US" sz="1600" dirty="0" smtClean="0"/>
          </a:p>
          <a:p>
            <a:r>
              <a:rPr lang="en-US" b="1" dirty="0" smtClean="0"/>
              <a:t>  </a:t>
            </a:r>
            <a:endParaRPr lang="en-US" sz="2000" dirty="0"/>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
        <p:nvSpPr>
          <p:cNvPr id="11" name="TextBox 10"/>
          <p:cNvSpPr txBox="1"/>
          <p:nvPr/>
        </p:nvSpPr>
        <p:spPr>
          <a:xfrm>
            <a:off x="1600200" y="3581400"/>
            <a:ext cx="5943600" cy="369332"/>
          </a:xfrm>
          <a:prstGeom prst="rect">
            <a:avLst/>
          </a:prstGeom>
          <a:noFill/>
        </p:spPr>
        <p:txBody>
          <a:bodyPr wrap="square" rtlCol="0">
            <a:spAutoFit/>
          </a:bodyPr>
          <a:lstStyle/>
          <a:p>
            <a:r>
              <a:rPr lang="en-US" dirty="0" smtClean="0"/>
              <a:t>a</a:t>
            </a:r>
            <a:endParaRPr lang="en-US" dirty="0"/>
          </a:p>
        </p:txBody>
      </p:sp>
      <p:sp>
        <p:nvSpPr>
          <p:cNvPr id="9220" name="AutoShape 4"/>
          <p:cNvSpPr>
            <a:spLocks/>
          </p:cNvSpPr>
          <p:nvPr/>
        </p:nvSpPr>
        <p:spPr bwMode="auto">
          <a:xfrm>
            <a:off x="3429000" y="2895600"/>
            <a:ext cx="1381125" cy="1952625"/>
          </a:xfrm>
          <a:prstGeom prst="rightBrace">
            <a:avLst>
              <a:gd name="adj1" fmla="val 11782"/>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222" name="Rectangle 6"/>
          <p:cNvSpPr>
            <a:spLocks noChangeArrowheads="1"/>
          </p:cNvSpPr>
          <p:nvPr/>
        </p:nvSpPr>
        <p:spPr bwMode="auto">
          <a:xfrm>
            <a:off x="304800" y="1828800"/>
            <a:ext cx="9073318" cy="415498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tab pos="1647825" algn="l"/>
              </a:tabLst>
            </a:pPr>
            <a:r>
              <a:rPr lang="en-US" sz="2400" b="1" dirty="0" smtClean="0">
                <a:solidFill>
                  <a:schemeClr val="bg1"/>
                </a:solidFill>
                <a:latin typeface="Aharoni" pitchFamily="2" charset="-79"/>
                <a:ea typeface="Calibri" pitchFamily="34" charset="0"/>
                <a:cs typeface="Aharoni" pitchFamily="2" charset="-79"/>
              </a:rPr>
              <a:t>Self Motivation </a:t>
            </a: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tab pos="1647825" algn="l"/>
              </a:tabLst>
            </a:pPr>
            <a:r>
              <a:rPr kumimoji="0" lang="en-US" sz="2400" b="1" i="0" u="none" strike="noStrike" cap="none" normalizeH="0" baseline="0" dirty="0" smtClean="0">
                <a:ln>
                  <a:noFill/>
                </a:ln>
                <a:solidFill>
                  <a:schemeClr val="bg1"/>
                </a:solidFill>
                <a:effectLst/>
                <a:latin typeface="Aharoni" pitchFamily="2" charset="-79"/>
                <a:ea typeface="Calibri" pitchFamily="34" charset="0"/>
                <a:cs typeface="Aharoni" pitchFamily="2" charset="-79"/>
              </a:rPr>
              <a:t>Integrity and Trust</a:t>
            </a:r>
            <a:endParaRPr kumimoji="0" lang="en-US" sz="2400" b="0" i="0" u="none" strike="noStrike" cap="none" normalizeH="0" baseline="0" dirty="0" smtClean="0">
              <a:ln>
                <a:noFill/>
              </a:ln>
              <a:solidFill>
                <a:schemeClr val="bg1"/>
              </a:solidFill>
              <a:effectLst/>
              <a:latin typeface="Aharoni" pitchFamily="2" charset="-79"/>
              <a:cs typeface="Aharoni" pitchFamily="2" charset="-79"/>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tab pos="1647825" algn="l"/>
              </a:tabLst>
            </a:pPr>
            <a:r>
              <a:rPr kumimoji="0" lang="en-US" sz="2400" b="1" i="0" u="none" strike="noStrike" cap="none" normalizeH="0" baseline="0" dirty="0" smtClean="0">
                <a:ln>
                  <a:noFill/>
                </a:ln>
                <a:solidFill>
                  <a:schemeClr val="bg1"/>
                </a:solidFill>
                <a:effectLst/>
                <a:latin typeface="Aharoni" pitchFamily="2" charset="-79"/>
                <a:ea typeface="Calibri" pitchFamily="34" charset="0"/>
                <a:cs typeface="Aharoni" pitchFamily="2" charset="-79"/>
              </a:rPr>
              <a:t>Dependability</a:t>
            </a:r>
            <a:endParaRPr kumimoji="0" lang="en-US" sz="2400" b="0" i="0" u="none" strike="noStrike" cap="none" normalizeH="0" baseline="0" dirty="0" smtClean="0">
              <a:ln>
                <a:noFill/>
              </a:ln>
              <a:solidFill>
                <a:schemeClr val="bg1"/>
              </a:solidFill>
              <a:effectLst/>
              <a:latin typeface="Aharoni" pitchFamily="2" charset="-79"/>
              <a:cs typeface="Aharoni" pitchFamily="2" charset="-79"/>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tab pos="1647825" algn="l"/>
              </a:tabLst>
            </a:pPr>
            <a:r>
              <a:rPr kumimoji="0" lang="en-US" sz="2400" b="1" i="0" u="none" strike="noStrike" cap="none" normalizeH="0" baseline="0" dirty="0" smtClean="0">
                <a:ln>
                  <a:noFill/>
                </a:ln>
                <a:solidFill>
                  <a:schemeClr val="bg1"/>
                </a:solidFill>
                <a:effectLst/>
                <a:latin typeface="Aharoni" pitchFamily="2" charset="-79"/>
                <a:ea typeface="Calibri" pitchFamily="34" charset="0"/>
                <a:cs typeface="Aharoni" pitchFamily="2" charset="-79"/>
              </a:rPr>
              <a:t>Optimism</a:t>
            </a:r>
            <a:endParaRPr kumimoji="0" lang="en-US" sz="2400" b="0" i="0" u="none" strike="noStrike" cap="none" normalizeH="0" baseline="0" dirty="0" smtClean="0">
              <a:ln>
                <a:noFill/>
              </a:ln>
              <a:solidFill>
                <a:schemeClr val="bg1"/>
              </a:solidFill>
              <a:effectLst/>
              <a:latin typeface="Aharoni" pitchFamily="2" charset="-79"/>
              <a:cs typeface="Aharoni" pitchFamily="2" charset="-79"/>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tab pos="1647825" algn="l"/>
              </a:tabLst>
            </a:pPr>
            <a:r>
              <a:rPr kumimoji="0" lang="en-US" sz="2400" b="1" i="0" u="none" strike="noStrike" cap="none" normalizeH="0" baseline="0" dirty="0" smtClean="0">
                <a:ln>
                  <a:noFill/>
                </a:ln>
                <a:solidFill>
                  <a:schemeClr val="bg1"/>
                </a:solidFill>
                <a:effectLst/>
                <a:latin typeface="Aharoni" pitchFamily="2" charset="-79"/>
                <a:ea typeface="Calibri" pitchFamily="34" charset="0"/>
                <a:cs typeface="Aharoni" pitchFamily="2" charset="-79"/>
              </a:rPr>
              <a:t>Tactfulness</a:t>
            </a:r>
            <a:endParaRPr kumimoji="0" lang="en-US" sz="2400" b="0" i="0" u="none" strike="noStrike" cap="none" normalizeH="0" baseline="0" dirty="0" smtClean="0">
              <a:ln>
                <a:noFill/>
              </a:ln>
              <a:solidFill>
                <a:schemeClr val="bg1"/>
              </a:solidFill>
              <a:effectLst/>
              <a:latin typeface="Aharoni" pitchFamily="2" charset="-79"/>
              <a:cs typeface="Aharoni" pitchFamily="2" charset="-79"/>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tab pos="1647825" algn="l"/>
              </a:tabLst>
            </a:pPr>
            <a:r>
              <a:rPr kumimoji="0" lang="en-US" sz="2400" b="1" i="0" u="none" strike="noStrike" cap="none" normalizeH="0" baseline="0" dirty="0" smtClean="0">
                <a:ln>
                  <a:noFill/>
                </a:ln>
                <a:solidFill>
                  <a:schemeClr val="bg1"/>
                </a:solidFill>
                <a:effectLst/>
                <a:latin typeface="Aharoni" pitchFamily="2" charset="-79"/>
                <a:ea typeface="Calibri" pitchFamily="34" charset="0"/>
                <a:cs typeface="Aharoni" pitchFamily="2" charset="-79"/>
              </a:rPr>
              <a:t>Good Communication            Any qualities you can mention </a:t>
            </a:r>
            <a:endParaRPr kumimoji="0" lang="en-US" sz="2400" b="0" i="0" u="none" strike="noStrike" cap="none" normalizeH="0" baseline="0" dirty="0" smtClean="0">
              <a:ln>
                <a:noFill/>
              </a:ln>
              <a:solidFill>
                <a:schemeClr val="bg1"/>
              </a:solidFill>
              <a:effectLst/>
              <a:latin typeface="Aharoni" pitchFamily="2" charset="-79"/>
              <a:cs typeface="Aharoni" pitchFamily="2" charset="-79"/>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tab pos="1647825" algn="l"/>
              </a:tabLst>
            </a:pPr>
            <a:r>
              <a:rPr kumimoji="0" lang="en-US" sz="2400" b="1" i="0" u="none" strike="noStrike" cap="none" normalizeH="0" baseline="0" dirty="0" smtClean="0">
                <a:ln>
                  <a:noFill/>
                </a:ln>
                <a:solidFill>
                  <a:schemeClr val="bg1"/>
                </a:solidFill>
                <a:effectLst/>
                <a:latin typeface="Aharoni" pitchFamily="2" charset="-79"/>
                <a:ea typeface="Calibri" pitchFamily="34" charset="0"/>
                <a:cs typeface="Aharoni" pitchFamily="2" charset="-79"/>
              </a:rPr>
              <a:t>Education</a:t>
            </a:r>
            <a:endParaRPr kumimoji="0" lang="en-US" sz="2400" b="0" i="0" u="none" strike="noStrike" cap="none" normalizeH="0" baseline="0" dirty="0" smtClean="0">
              <a:ln>
                <a:noFill/>
              </a:ln>
              <a:solidFill>
                <a:schemeClr val="bg1"/>
              </a:solidFill>
              <a:effectLst/>
              <a:latin typeface="Aharoni" pitchFamily="2" charset="-79"/>
              <a:cs typeface="Aharoni" pitchFamily="2" charset="-79"/>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tab pos="1647825" algn="l"/>
              </a:tabLst>
            </a:pPr>
            <a:r>
              <a:rPr kumimoji="0" lang="en-US" sz="2400" b="1" i="0" u="none" strike="noStrike" cap="none" normalizeH="0" baseline="0" dirty="0" smtClean="0">
                <a:ln>
                  <a:noFill/>
                </a:ln>
                <a:solidFill>
                  <a:schemeClr val="bg1"/>
                </a:solidFill>
                <a:effectLst/>
                <a:latin typeface="Aharoni" pitchFamily="2" charset="-79"/>
                <a:ea typeface="Calibri" pitchFamily="34" charset="0"/>
                <a:cs typeface="Aharoni" pitchFamily="2" charset="-79"/>
              </a:rPr>
              <a:t>Flexibility</a:t>
            </a:r>
            <a:endParaRPr kumimoji="0" lang="en-US" sz="2400" b="0" i="0" u="none" strike="noStrike" cap="none" normalizeH="0" baseline="0" dirty="0" smtClean="0">
              <a:ln>
                <a:noFill/>
              </a:ln>
              <a:solidFill>
                <a:schemeClr val="bg1"/>
              </a:solidFill>
              <a:effectLst/>
              <a:latin typeface="Aharoni" pitchFamily="2" charset="-79"/>
              <a:cs typeface="Aharoni" pitchFamily="2" charset="-79"/>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tab pos="1647825" algn="l"/>
              </a:tabLst>
            </a:pPr>
            <a:r>
              <a:rPr kumimoji="0" lang="en-US" sz="2400" b="1" i="0" u="none" strike="noStrike" cap="none" normalizeH="0" baseline="0" dirty="0" smtClean="0">
                <a:ln>
                  <a:noFill/>
                </a:ln>
                <a:solidFill>
                  <a:schemeClr val="bg1"/>
                </a:solidFill>
                <a:effectLst/>
                <a:latin typeface="Aharoni" pitchFamily="2" charset="-79"/>
                <a:ea typeface="Calibri" pitchFamily="34" charset="0"/>
                <a:cs typeface="Aharoni" pitchFamily="2" charset="-79"/>
              </a:rPr>
              <a:t>Co-operation</a:t>
            </a:r>
            <a:endParaRPr kumimoji="0" lang="en-US" sz="2400" b="0" i="0" u="none" strike="noStrike" cap="none" normalizeH="0" baseline="0" dirty="0" smtClean="0">
              <a:ln>
                <a:noFill/>
              </a:ln>
              <a:solidFill>
                <a:schemeClr val="bg1"/>
              </a:solidFill>
              <a:effectLst/>
              <a:latin typeface="Aharoni" pitchFamily="2" charset="-79"/>
              <a:cs typeface="Aharoni" pitchFamily="2" charset="-79"/>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tab pos="1647825" algn="l"/>
              </a:tabLst>
            </a:pPr>
            <a:r>
              <a:rPr kumimoji="0" lang="en-US" sz="2400" b="1" i="0" u="none" strike="noStrike" cap="none" normalizeH="0" baseline="0" dirty="0" smtClean="0">
                <a:ln>
                  <a:noFill/>
                </a:ln>
                <a:solidFill>
                  <a:schemeClr val="bg1"/>
                </a:solidFill>
                <a:effectLst/>
                <a:latin typeface="Aharoni" pitchFamily="2" charset="-79"/>
                <a:ea typeface="Calibri" pitchFamily="34" charset="0"/>
                <a:cs typeface="Aharoni" pitchFamily="2" charset="-79"/>
              </a:rPr>
              <a:t>Industry Knowledge</a:t>
            </a:r>
            <a:endParaRPr kumimoji="0" lang="en-US" sz="2400" b="0" i="0" u="none" strike="noStrike" cap="none" normalizeH="0" baseline="0" dirty="0" smtClean="0">
              <a:ln>
                <a:noFill/>
              </a:ln>
              <a:solidFill>
                <a:schemeClr val="bg1"/>
              </a:solidFill>
              <a:effectLst/>
              <a:latin typeface="Aharoni" pitchFamily="2" charset="-79"/>
              <a:cs typeface="Aharoni" pitchFamily="2" charset="-79"/>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tab pos="1647825" algn="l"/>
              </a:tabLst>
            </a:pPr>
            <a:r>
              <a:rPr kumimoji="0" lang="en-US" sz="2400" b="1" i="0" u="none" strike="noStrike" cap="none" normalizeH="0" baseline="0" dirty="0" smtClean="0">
                <a:ln>
                  <a:noFill/>
                </a:ln>
                <a:solidFill>
                  <a:schemeClr val="bg1"/>
                </a:solidFill>
                <a:effectLst/>
                <a:latin typeface="Aharoni" pitchFamily="2" charset="-79"/>
                <a:ea typeface="Calibri" pitchFamily="34" charset="0"/>
                <a:cs typeface="Aharoni" pitchFamily="2" charset="-79"/>
              </a:rPr>
              <a:t>Other qualities</a:t>
            </a:r>
            <a:endParaRPr kumimoji="0" lang="en-US" sz="2400" b="0" i="0" u="none" strike="noStrike" cap="none" normalizeH="0" baseline="0" dirty="0" smtClean="0">
              <a:ln>
                <a:noFill/>
              </a:ln>
              <a:solidFill>
                <a:schemeClr val="bg1"/>
              </a:solidFill>
              <a:effectLst/>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1"/>
            <a:ext cx="9145485" cy="6857999"/>
          </a:xfrm>
        </p:spPr>
      </p:pic>
      <p:sp>
        <p:nvSpPr>
          <p:cNvPr id="4" name="TextBox 3"/>
          <p:cNvSpPr txBox="1"/>
          <p:nvPr/>
        </p:nvSpPr>
        <p:spPr>
          <a:xfrm>
            <a:off x="1524000" y="1752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72987 0.22197 C -0.73039 0.21573 -0.73195 0.20948 -0.7316 0.20324 C -0.73039 0.1859 -0.70956 0.18636 -0.70001 0.18451 C -0.68351 0.18613 -0.67136 0.18706 -0.65608 0.19376 C -0.64237 0.20879 -0.62779 0.22567 -0.61581 0.24301 C -0.59949 0.26659 -0.58855 0.29318 -0.57188 0.31538 C -0.56355 0.33758 -0.5547 0.35029 -0.54567 0.37133 C -0.54341 0.37642 -0.54254 0.38266 -0.54029 0.38775 C -0.5297 0.41226 -0.51511 0.43422 -0.50348 0.45781 C -0.49567 0.47353 -0.48456 0.49365 -0.47015 0.49989 C -0.4606 0.50405 -0.44862 0.50428 -0.43855 0.50706 C -0.42466 0.4955 -0.42292 0.48278 -0.41754 0.46266 C -0.40695 0.42359 -0.39879 0.38359 -0.38595 0.34567 C -0.38542 0.32787 -0.38681 0.3096 -0.38421 0.29203 C -0.37883 0.25434 -0.3665 0.23561 -0.35261 0.20555 C -0.34636 0.19214 -0.3422 0.1785 -0.32987 0.17295 C -0.3139 0.17804 -0.3165 0.19792 -0.31233 0.21735 C -0.30643 0.2444 -0.2948 0.27353 -0.28595 0.29896 C -0.27518 0.32972 -0.26372 0.35977 -0.25261 0.39006 C -0.22935 0.45318 -0.20365 0.52833 -0.15435 0.5607 C -0.14619 0.55769 -0.13785 0.55561 -0.12987 0.55145 C -0.12171 0.54729 -0.11563 0.53411 -0.10869 0.5281 C -0.09931 0.51977 -0.08872 0.51446 -0.079 0.50706 C -0.07188 0.49388 -0.06633 0.47908 -0.05782 0.46729 C -0.04619 0.4511 -0.0382 0.44278 -0.02796 0.42289 C -0.0257 0.41318 -0.02258 0.40763 -0.02101 0.39723 C -0.02119 0.39422 -0.02657 0.33827 -0.02275 0.32463 C -0.01997 0.31515 -0.0139 0.30798 -0.01042 0.29896 C -0.00921 0.29203 -0.00869 0.28463 -0.00695 0.27792 C -0.00417 0.26729 0.00954 0.24694 0.01579 0.23815 C 0.01527 0.23353 0.01631 0.22798 0.01405 0.22428 C 0.01128 0.21966 0.00277 0.21758 -0.00174 0.2148 C -0.00765 0.2111 -0.01338 0.20717 -0.01928 0.20324 C -0.03265 0.20555 -0.04654 0.20532 -0.05956 0.21018 C -0.06615 0.21249 -0.07067 0.22128 -0.07709 0.22428 C -0.10209 0.23631 -0.08976 0.23168 -0.11407 0.23815 C -0.13473 0.25688 -0.14306 0.2592 -0.16841 0.26174 C -0.18126 0.26567 -0.19376 0.27214 -0.20695 0.2733 C -0.2264 0.27492 -0.26372 0.2659 -0.28421 0.26174 C -0.3066 0.24972 -0.33056 0.24209 -0.35088 0.22428 C -0.3691 0.20833 -0.38299 0.18382 -0.39827 0.16347 C -0.40435 0.15538 -0.40938 0.14544 -0.41581 0.13758 C -0.41997 0.13295 -0.42588 0.1311 -0.42987 0.12602 C -0.43595 0.11839 -0.44046 0.10914 -0.44567 0.10035 C -0.44931 0.09434 -0.45608 0.08162 -0.45608 0.08162 C -0.4573 0.07631 -0.45834 0.07076 -0.45956 0.06544 C -0.46181 0.05596 -0.46667 0.03723 -0.46667 0.03723 C -0.46876 0.01781 -0.47136 -0.00601 -0.45956 -0.02104 C -0.44792 -0.05225 -0.45608 -0.04416 -0.44202 -0.05387 C -0.43456 -0.07121 -0.43282 -0.08 -0.41754 -0.08416 C -0.38942 -0.10127 -0.38178 -0.09826 -0.3474 -0.10057 C -0.31754 -0.09919 -0.30088 -0.10034 -0.27362 -0.09341 C -0.25591 -0.08878 -0.2389 -0.08115 -0.22101 -0.07722 C -0.21407 -0.07329 -0.2066 -0.07052 -0.20001 -0.06543 C -0.17709 -0.04763 -0.20226 -0.05757 -0.18421 -0.05156 C -0.17292 -0.04393 -0.17345 -0.03722 -0.16841 -0.02104 C -0.1731 0.01688 -0.17466 0.01758 -0.19289 0.05133 C -0.19532 0.05596 -0.20035 0.05665 -0.20348 0.06058 C -0.20921 0.06775 -0.2132 0.07746 -0.21928 0.08417 C -0.23508 0.10128 -0.25886 0.09781 -0.279 0.10266 C -0.32206 0.12602 -0.37188 0.12394 -0.41754 0.12602 C -0.44914 0.12532 -0.48074 0.12509 -0.51233 0.1237 C -0.51876 0.12347 -0.52553 0.12394 -0.5316 0.12139 C -0.54428 0.11607 -0.55574 0.0985 -0.56494 0.08648 C -0.57067 0.07099 -0.57345 0.05573 -0.579 0.03977 C -0.57831 0.02659 -0.57935 0.01295 -0.57709 -2.13873E-6 C -0.5764 -0.00439 -0.57188 -0.00578 -0.57015 -0.00948 C -0.5665 -0.01757 -0.56476 -0.02682 -0.56129 -0.03514 C -0.55365 -0.05364 -0.53994 -0.07306 -0.52796 -0.08647 C -0.51181 -0.1045 -0.49202 -0.11237 -0.47535 -0.12855 C -0.4724 -0.13549 -0.47154 -0.14497 -0.46667 -0.14959 C -0.46025 -0.15583 -0.45122 -0.15491 -0.44376 -0.15884 C -0.4316 -0.16508 -0.42345 -0.17502 -0.41042 -0.17988 C -0.39636 -0.17757 -0.38108 -0.18127 -0.36841 -0.17294 C -0.34046 -0.15445 -0.35713 -0.16393 -0.31754 -0.14728 C -0.30938 -0.13872 -0.30209 -0.12809 -0.29289 -0.12161 C -0.26702 -0.10335 -0.23525 -0.09988 -0.21042 -0.07722 C -0.16963 -0.04 -0.14167 0.01064 -0.10695 0.05596 C -0.10226 0.07654 -0.09584 0.09619 -0.09115 0.11677 C -0.08334 0.15052 -0.08647 0.15237 -0.07362 0.17758 C -0.06963 0.1933 -0.06598 0.20787 -0.05956 0.22197 C -0.05765 0.23168 -0.05904 0.23769 -0.0474 0.22891 C -0.04584 0.22775 -0.04619 0.22428 -0.04567 0.22197 C -0.03976 0.19122 -0.04549 0.21018 -0.03508 0.1822 C -0.0297 0.1311 -0.03838 0.18844 -0.02796 0.15862 C -0.01424 0.11954 -0.03282 0.14914 -0.01233 0.12139 C -0.00817 0.10544 -0.00556 0.08972 -5.55556E-6 0.07469 C 0.00364 0.05018 -5.55556E-6 0.02498 -5.55556E-6 -2.13873E-6 " pathEditMode="relative" ptsTypes="fffffffffffffffffffffffffffffffffffffffffffffffffffffffffffffffffffffffffffffffffffffffA">
                                      <p:cBhvr>
                                        <p:cTn id="6" dur="2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0"/>
            <a:ext cx="9145485" cy="6857999"/>
          </a:xfrm>
        </p:spPr>
      </p:pic>
      <p:sp>
        <p:nvSpPr>
          <p:cNvPr id="4" name="TextBox 3"/>
          <p:cNvSpPr txBox="1"/>
          <p:nvPr/>
        </p:nvSpPr>
        <p:spPr>
          <a:xfrm>
            <a:off x="685800" y="762000"/>
            <a:ext cx="7772400" cy="3970318"/>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pPr algn="ctr"/>
            <a:r>
              <a:rPr lang="en-US" sz="3600" dirty="0" smtClean="0">
                <a:solidFill>
                  <a:schemeClr val="bg1"/>
                </a:solidFill>
                <a:hlinkClick r:id="rId3"/>
              </a:rPr>
              <a:t>https://forms.gle/Xqvykv5vfEi1zpyF7</a:t>
            </a:r>
            <a:endParaRPr lang="en-US" sz="3600" dirty="0" smtClean="0">
              <a:solidFill>
                <a:schemeClr val="bg1"/>
              </a:solidFill>
            </a:endParaRPr>
          </a:p>
          <a:p>
            <a:pPr algn="ctr"/>
            <a:endParaRPr lang="en-US" sz="3600" dirty="0" smtClean="0">
              <a:solidFill>
                <a:schemeClr val="bg1"/>
              </a:solidFill>
            </a:endParaRPr>
          </a:p>
          <a:p>
            <a:pPr algn="ctr"/>
            <a:r>
              <a:rPr lang="en-US" sz="3600" dirty="0" smtClean="0">
                <a:solidFill>
                  <a:schemeClr val="bg1"/>
                </a:solidFill>
              </a:rPr>
              <a:t>(Mention date at last point)</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228600"/>
            <a:ext cx="86106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 Q.3 Qualities/Traits  of  Purchase Executives/ Purchase Manager ?</a:t>
            </a:r>
            <a:endParaRPr lang="en-US" sz="2400" dirty="0"/>
          </a:p>
        </p:txBody>
      </p:sp>
      <p:sp>
        <p:nvSpPr>
          <p:cNvPr id="4" name="TextBox 3"/>
          <p:cNvSpPr txBox="1"/>
          <p:nvPr/>
        </p:nvSpPr>
        <p:spPr>
          <a:xfrm>
            <a:off x="228600" y="914400"/>
            <a:ext cx="8458200" cy="5539978"/>
          </a:xfrm>
          <a:prstGeom prst="rect">
            <a:avLst/>
          </a:prstGeom>
          <a:noFill/>
        </p:spPr>
        <p:txBody>
          <a:bodyPr wrap="square" rtlCol="0">
            <a:spAutoFit/>
          </a:bodyPr>
          <a:lstStyle/>
          <a:p>
            <a:pPr algn="just"/>
            <a:r>
              <a:rPr lang="en-US" sz="2400" dirty="0" smtClean="0">
                <a:solidFill>
                  <a:srgbClr val="FFFF00"/>
                </a:solidFill>
                <a:latin typeface="Aharoni" pitchFamily="2" charset="-79"/>
                <a:cs typeface="Aharoni" pitchFamily="2" charset="-79"/>
              </a:rPr>
              <a:t>Meaning:- </a:t>
            </a:r>
          </a:p>
          <a:p>
            <a:pPr algn="just">
              <a:buFont typeface="Wingdings" pitchFamily="2" charset="2"/>
              <a:buChar char="Ø"/>
            </a:pPr>
            <a:r>
              <a:rPr lang="en-US" sz="2200" b="1" dirty="0" smtClean="0">
                <a:solidFill>
                  <a:schemeClr val="bg1"/>
                </a:solidFill>
                <a:latin typeface="Aharoni" pitchFamily="2" charset="-79"/>
                <a:cs typeface="Aharoni" pitchFamily="2" charset="-79"/>
              </a:rPr>
              <a:t>Purchase Executive should have a good technical knowledge of the industry and he should be in constant touch with market prices. reports, market trends and practical understanding of the principles of economic laws. </a:t>
            </a:r>
          </a:p>
          <a:p>
            <a:pPr algn="just">
              <a:buFont typeface="Wingdings" pitchFamily="2" charset="2"/>
              <a:buChar char="Ø"/>
            </a:pPr>
            <a:endParaRPr lang="en-US" sz="2200" b="1" dirty="0" smtClean="0">
              <a:solidFill>
                <a:schemeClr val="bg1"/>
              </a:solidFill>
              <a:latin typeface="Aharoni" pitchFamily="2" charset="-79"/>
              <a:cs typeface="Aharoni" pitchFamily="2" charset="-79"/>
            </a:endParaRPr>
          </a:p>
          <a:p>
            <a:pPr algn="just">
              <a:buFont typeface="Wingdings" pitchFamily="2" charset="2"/>
              <a:buChar char="Ø"/>
            </a:pPr>
            <a:r>
              <a:rPr lang="en-US" sz="2200" b="1" dirty="0" smtClean="0">
                <a:solidFill>
                  <a:schemeClr val="bg1"/>
                </a:solidFill>
                <a:latin typeface="Aharoni" pitchFamily="2" charset="-79"/>
                <a:cs typeface="Aharoni" pitchFamily="2" charset="-79"/>
              </a:rPr>
              <a:t>Moreover, he must be quite familiar with the contract law and procedure. </a:t>
            </a:r>
          </a:p>
          <a:p>
            <a:pPr algn="just">
              <a:buFont typeface="Wingdings" pitchFamily="2" charset="2"/>
              <a:buChar char="Ø"/>
            </a:pPr>
            <a:endParaRPr lang="en-US" sz="2200" b="1" dirty="0" smtClean="0">
              <a:solidFill>
                <a:schemeClr val="bg1"/>
              </a:solidFill>
              <a:latin typeface="Aharoni" pitchFamily="2" charset="-79"/>
              <a:cs typeface="Aharoni" pitchFamily="2" charset="-79"/>
            </a:endParaRPr>
          </a:p>
          <a:p>
            <a:pPr algn="just">
              <a:buFont typeface="Wingdings" pitchFamily="2" charset="2"/>
              <a:buChar char="Ø"/>
            </a:pPr>
            <a:r>
              <a:rPr lang="en-US" sz="2200" b="1" dirty="0" smtClean="0">
                <a:solidFill>
                  <a:schemeClr val="bg1"/>
                </a:solidFill>
                <a:latin typeface="Aharoni" pitchFamily="2" charset="-79"/>
                <a:cs typeface="Aharoni" pitchFamily="2" charset="-79"/>
              </a:rPr>
              <a:t>He must be honest and try to introduce a firm buying policy by keeping proper records and documents. </a:t>
            </a:r>
          </a:p>
          <a:p>
            <a:pPr algn="just">
              <a:buFont typeface="Wingdings" pitchFamily="2" charset="2"/>
              <a:buChar char="Ø"/>
            </a:pPr>
            <a:endParaRPr lang="en-US" sz="2200" b="1" dirty="0" smtClean="0">
              <a:solidFill>
                <a:schemeClr val="bg1"/>
              </a:solidFill>
              <a:latin typeface="Aharoni" pitchFamily="2" charset="-79"/>
              <a:cs typeface="Aharoni" pitchFamily="2" charset="-79"/>
            </a:endParaRPr>
          </a:p>
          <a:p>
            <a:pPr algn="just">
              <a:buFont typeface="Wingdings" pitchFamily="2" charset="2"/>
              <a:buChar char="Ø"/>
            </a:pPr>
            <a:r>
              <a:rPr lang="en-US" sz="2200" b="1" dirty="0" smtClean="0">
                <a:solidFill>
                  <a:schemeClr val="bg1"/>
                </a:solidFill>
                <a:latin typeface="Aharoni" pitchFamily="2" charset="-79"/>
                <a:cs typeface="Aharoni" pitchFamily="2" charset="-79"/>
              </a:rPr>
              <a:t>Moreover, he should have an up-to-date knowledge of government policies regarding import and export restriction and various duties and taxes on commodities.</a:t>
            </a:r>
          </a:p>
          <a:p>
            <a:pPr algn="just"/>
            <a:r>
              <a:rPr lang="en-US" sz="2200" dirty="0" smtClean="0">
                <a:solidFill>
                  <a:schemeClr val="bg1"/>
                </a:solidFill>
                <a:latin typeface="Aharoni" pitchFamily="2" charset="-79"/>
                <a:cs typeface="Aharoni" pitchFamily="2" charset="-79"/>
              </a:rPr>
              <a:t> </a:t>
            </a:r>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228600"/>
            <a:ext cx="86106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 Q.3 Qualities/Traits  of  Purchase Executives/ Purchase Manager ?</a:t>
            </a:r>
            <a:endParaRPr lang="en-US" sz="2400" dirty="0"/>
          </a:p>
        </p:txBody>
      </p:sp>
      <p:sp>
        <p:nvSpPr>
          <p:cNvPr id="4" name="TextBox 3"/>
          <p:cNvSpPr txBox="1"/>
          <p:nvPr/>
        </p:nvSpPr>
        <p:spPr>
          <a:xfrm>
            <a:off x="228600" y="914400"/>
            <a:ext cx="8458200" cy="3477875"/>
          </a:xfrm>
          <a:prstGeom prst="rect">
            <a:avLst/>
          </a:prstGeom>
          <a:noFill/>
        </p:spPr>
        <p:txBody>
          <a:bodyPr wrap="square" rtlCol="0">
            <a:spAutoFit/>
          </a:bodyPr>
          <a:lstStyle/>
          <a:p>
            <a:pPr algn="just">
              <a:buFont typeface="Wingdings" pitchFamily="2" charset="2"/>
              <a:buChar char="Ø"/>
            </a:pPr>
            <a:r>
              <a:rPr lang="en-US" sz="2200" b="1" dirty="0" smtClean="0">
                <a:solidFill>
                  <a:schemeClr val="bg1"/>
                </a:solidFill>
                <a:latin typeface="Aharoni" pitchFamily="2" charset="-79"/>
                <a:cs typeface="Aharoni" pitchFamily="2" charset="-79"/>
              </a:rPr>
              <a:t>Purchasing officer is related with everyone and every department. </a:t>
            </a:r>
          </a:p>
          <a:p>
            <a:pPr algn="just">
              <a:buFont typeface="Wingdings" pitchFamily="2" charset="2"/>
              <a:buChar char="Ø"/>
            </a:pPr>
            <a:endParaRPr lang="en-US" sz="2200" b="1" dirty="0" smtClean="0">
              <a:solidFill>
                <a:schemeClr val="bg1"/>
              </a:solidFill>
              <a:latin typeface="Aharoni" pitchFamily="2" charset="-79"/>
              <a:cs typeface="Aharoni" pitchFamily="2" charset="-79"/>
            </a:endParaRPr>
          </a:p>
          <a:p>
            <a:pPr algn="just">
              <a:buFont typeface="Wingdings" pitchFamily="2" charset="2"/>
              <a:buChar char="Ø"/>
            </a:pPr>
            <a:r>
              <a:rPr lang="en-US" sz="2200" b="1" dirty="0" smtClean="0">
                <a:solidFill>
                  <a:schemeClr val="bg1"/>
                </a:solidFill>
                <a:latin typeface="Aharoni" pitchFamily="2" charset="-79"/>
                <a:cs typeface="Aharoni" pitchFamily="2" charset="-79"/>
              </a:rPr>
              <a:t>To be successful, he must secure the respect and assistance of all his associates and interact in all management decision areas where materials. </a:t>
            </a:r>
          </a:p>
          <a:p>
            <a:pPr algn="just"/>
            <a:endParaRPr lang="en-US" sz="2200" b="1" dirty="0" smtClean="0">
              <a:solidFill>
                <a:schemeClr val="bg1"/>
              </a:solidFill>
              <a:latin typeface="Aharoni" pitchFamily="2" charset="-79"/>
              <a:cs typeface="Aharoni" pitchFamily="2" charset="-79"/>
            </a:endParaRPr>
          </a:p>
          <a:p>
            <a:pPr algn="just">
              <a:buFont typeface="Wingdings" pitchFamily="2" charset="2"/>
              <a:buChar char="Ø"/>
            </a:pPr>
            <a:r>
              <a:rPr lang="en-US" sz="2200" b="1" dirty="0" smtClean="0">
                <a:solidFill>
                  <a:schemeClr val="bg1"/>
                </a:solidFill>
                <a:latin typeface="Aharoni" pitchFamily="2" charset="-79"/>
                <a:cs typeface="Aharoni" pitchFamily="2" charset="-79"/>
              </a:rPr>
              <a:t>costs and controls are involved. But in practice, top management does not see eye to eye with this fact of purchasing activity.</a:t>
            </a:r>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0"/>
            <a:ext cx="8686800" cy="9848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 Q.3 Qualities/Traits  of  Purchase Executives/ Purchase Manager ?</a:t>
            </a:r>
            <a:endParaRPr lang="en-US" sz="2400" dirty="0" smtClean="0"/>
          </a:p>
          <a:p>
            <a:endParaRPr lang="en-US" sz="1600" dirty="0" smtClean="0"/>
          </a:p>
          <a:p>
            <a:r>
              <a:rPr lang="en-US" b="1" dirty="0" smtClean="0"/>
              <a:t>  </a:t>
            </a:r>
            <a:endParaRPr lang="en-US" sz="2000" dirty="0"/>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
        <p:nvSpPr>
          <p:cNvPr id="11" name="TextBox 10"/>
          <p:cNvSpPr txBox="1"/>
          <p:nvPr/>
        </p:nvSpPr>
        <p:spPr>
          <a:xfrm>
            <a:off x="1600200" y="3581400"/>
            <a:ext cx="5943600" cy="369332"/>
          </a:xfrm>
          <a:prstGeom prst="rect">
            <a:avLst/>
          </a:prstGeom>
          <a:noFill/>
        </p:spPr>
        <p:txBody>
          <a:bodyPr wrap="square" rtlCol="0">
            <a:spAutoFit/>
          </a:bodyPr>
          <a:lstStyle/>
          <a:p>
            <a:r>
              <a:rPr lang="en-US" dirty="0" smtClean="0"/>
              <a:t>a</a:t>
            </a:r>
            <a:endParaRPr lang="en-US" dirty="0"/>
          </a:p>
        </p:txBody>
      </p:sp>
      <p:sp>
        <p:nvSpPr>
          <p:cNvPr id="9220" name="AutoShape 4"/>
          <p:cNvSpPr>
            <a:spLocks/>
          </p:cNvSpPr>
          <p:nvPr/>
        </p:nvSpPr>
        <p:spPr bwMode="auto">
          <a:xfrm>
            <a:off x="3429000" y="2895600"/>
            <a:ext cx="1381125" cy="1952625"/>
          </a:xfrm>
          <a:prstGeom prst="rightBrace">
            <a:avLst>
              <a:gd name="adj1" fmla="val 11782"/>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222" name="Rectangle 6"/>
          <p:cNvSpPr>
            <a:spLocks noChangeArrowheads="1"/>
          </p:cNvSpPr>
          <p:nvPr/>
        </p:nvSpPr>
        <p:spPr bwMode="auto">
          <a:xfrm>
            <a:off x="304800" y="1828800"/>
            <a:ext cx="9073318" cy="415498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tab pos="1647825" algn="l"/>
              </a:tabLst>
            </a:pPr>
            <a:r>
              <a:rPr lang="en-US" sz="2400" b="1" dirty="0" smtClean="0">
                <a:solidFill>
                  <a:schemeClr val="bg1"/>
                </a:solidFill>
                <a:latin typeface="Aharoni" pitchFamily="2" charset="-79"/>
                <a:ea typeface="Calibri" pitchFamily="34" charset="0"/>
                <a:cs typeface="Aharoni" pitchFamily="2" charset="-79"/>
              </a:rPr>
              <a:t>Self Motivation </a:t>
            </a: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tab pos="1647825" algn="l"/>
              </a:tabLst>
            </a:pPr>
            <a:r>
              <a:rPr kumimoji="0" lang="en-US" sz="2400" b="1" i="0" u="none" strike="noStrike" cap="none" normalizeH="0" baseline="0" dirty="0" smtClean="0">
                <a:ln>
                  <a:noFill/>
                </a:ln>
                <a:solidFill>
                  <a:schemeClr val="bg1"/>
                </a:solidFill>
                <a:effectLst/>
                <a:latin typeface="Aharoni" pitchFamily="2" charset="-79"/>
                <a:ea typeface="Calibri" pitchFamily="34" charset="0"/>
                <a:cs typeface="Aharoni" pitchFamily="2" charset="-79"/>
              </a:rPr>
              <a:t>Integrity and Trust</a:t>
            </a:r>
            <a:endParaRPr kumimoji="0" lang="en-US" sz="2400" b="0" i="0" u="none" strike="noStrike" cap="none" normalizeH="0" baseline="0" dirty="0" smtClean="0">
              <a:ln>
                <a:noFill/>
              </a:ln>
              <a:solidFill>
                <a:schemeClr val="bg1"/>
              </a:solidFill>
              <a:effectLst/>
              <a:latin typeface="Aharoni" pitchFamily="2" charset="-79"/>
              <a:cs typeface="Aharoni" pitchFamily="2" charset="-79"/>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tab pos="1647825" algn="l"/>
              </a:tabLst>
            </a:pPr>
            <a:r>
              <a:rPr kumimoji="0" lang="en-US" sz="2400" b="1" i="0" u="none" strike="noStrike" cap="none" normalizeH="0" baseline="0" dirty="0" smtClean="0">
                <a:ln>
                  <a:noFill/>
                </a:ln>
                <a:solidFill>
                  <a:schemeClr val="bg1"/>
                </a:solidFill>
                <a:effectLst/>
                <a:latin typeface="Aharoni" pitchFamily="2" charset="-79"/>
                <a:ea typeface="Calibri" pitchFamily="34" charset="0"/>
                <a:cs typeface="Aharoni" pitchFamily="2" charset="-79"/>
              </a:rPr>
              <a:t>Dependability</a:t>
            </a:r>
            <a:endParaRPr kumimoji="0" lang="en-US" sz="2400" b="0" i="0" u="none" strike="noStrike" cap="none" normalizeH="0" baseline="0" dirty="0" smtClean="0">
              <a:ln>
                <a:noFill/>
              </a:ln>
              <a:solidFill>
                <a:schemeClr val="bg1"/>
              </a:solidFill>
              <a:effectLst/>
              <a:latin typeface="Aharoni" pitchFamily="2" charset="-79"/>
              <a:cs typeface="Aharoni" pitchFamily="2" charset="-79"/>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tab pos="1647825" algn="l"/>
              </a:tabLst>
            </a:pPr>
            <a:r>
              <a:rPr kumimoji="0" lang="en-US" sz="2400" b="1" i="0" u="none" strike="noStrike" cap="none" normalizeH="0" baseline="0" dirty="0" smtClean="0">
                <a:ln>
                  <a:noFill/>
                </a:ln>
                <a:solidFill>
                  <a:schemeClr val="bg1"/>
                </a:solidFill>
                <a:effectLst/>
                <a:latin typeface="Aharoni" pitchFamily="2" charset="-79"/>
                <a:ea typeface="Calibri" pitchFamily="34" charset="0"/>
                <a:cs typeface="Aharoni" pitchFamily="2" charset="-79"/>
              </a:rPr>
              <a:t>Optimism</a:t>
            </a:r>
            <a:endParaRPr kumimoji="0" lang="en-US" sz="2400" b="0" i="0" u="none" strike="noStrike" cap="none" normalizeH="0" baseline="0" dirty="0" smtClean="0">
              <a:ln>
                <a:noFill/>
              </a:ln>
              <a:solidFill>
                <a:schemeClr val="bg1"/>
              </a:solidFill>
              <a:effectLst/>
              <a:latin typeface="Aharoni" pitchFamily="2" charset="-79"/>
              <a:cs typeface="Aharoni" pitchFamily="2" charset="-79"/>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tab pos="1647825" algn="l"/>
              </a:tabLst>
            </a:pPr>
            <a:r>
              <a:rPr kumimoji="0" lang="en-US" sz="2400" b="1" i="0" u="none" strike="noStrike" cap="none" normalizeH="0" baseline="0" dirty="0" smtClean="0">
                <a:ln>
                  <a:noFill/>
                </a:ln>
                <a:solidFill>
                  <a:schemeClr val="bg1"/>
                </a:solidFill>
                <a:effectLst/>
                <a:latin typeface="Aharoni" pitchFamily="2" charset="-79"/>
                <a:ea typeface="Calibri" pitchFamily="34" charset="0"/>
                <a:cs typeface="Aharoni" pitchFamily="2" charset="-79"/>
              </a:rPr>
              <a:t>Tactfulness</a:t>
            </a:r>
            <a:endParaRPr kumimoji="0" lang="en-US" sz="2400" b="0" i="0" u="none" strike="noStrike" cap="none" normalizeH="0" baseline="0" dirty="0" smtClean="0">
              <a:ln>
                <a:noFill/>
              </a:ln>
              <a:solidFill>
                <a:schemeClr val="bg1"/>
              </a:solidFill>
              <a:effectLst/>
              <a:latin typeface="Aharoni" pitchFamily="2" charset="-79"/>
              <a:cs typeface="Aharoni" pitchFamily="2" charset="-79"/>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tab pos="1647825" algn="l"/>
              </a:tabLst>
            </a:pPr>
            <a:r>
              <a:rPr kumimoji="0" lang="en-US" sz="2400" b="1" i="0" u="none" strike="noStrike" cap="none" normalizeH="0" baseline="0" dirty="0" smtClean="0">
                <a:ln>
                  <a:noFill/>
                </a:ln>
                <a:solidFill>
                  <a:schemeClr val="bg1"/>
                </a:solidFill>
                <a:effectLst/>
                <a:latin typeface="Aharoni" pitchFamily="2" charset="-79"/>
                <a:ea typeface="Calibri" pitchFamily="34" charset="0"/>
                <a:cs typeface="Aharoni" pitchFamily="2" charset="-79"/>
              </a:rPr>
              <a:t>Good Communication            Any qualities you can mention </a:t>
            </a:r>
            <a:endParaRPr kumimoji="0" lang="en-US" sz="2400" b="0" i="0" u="none" strike="noStrike" cap="none" normalizeH="0" baseline="0" dirty="0" smtClean="0">
              <a:ln>
                <a:noFill/>
              </a:ln>
              <a:solidFill>
                <a:schemeClr val="bg1"/>
              </a:solidFill>
              <a:effectLst/>
              <a:latin typeface="Aharoni" pitchFamily="2" charset="-79"/>
              <a:cs typeface="Aharoni" pitchFamily="2" charset="-79"/>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tab pos="1647825" algn="l"/>
              </a:tabLst>
            </a:pPr>
            <a:r>
              <a:rPr kumimoji="0" lang="en-US" sz="2400" b="1" i="0" u="none" strike="noStrike" cap="none" normalizeH="0" baseline="0" dirty="0" smtClean="0">
                <a:ln>
                  <a:noFill/>
                </a:ln>
                <a:solidFill>
                  <a:schemeClr val="bg1"/>
                </a:solidFill>
                <a:effectLst/>
                <a:latin typeface="Aharoni" pitchFamily="2" charset="-79"/>
                <a:ea typeface="Calibri" pitchFamily="34" charset="0"/>
                <a:cs typeface="Aharoni" pitchFamily="2" charset="-79"/>
              </a:rPr>
              <a:t>Education</a:t>
            </a:r>
            <a:endParaRPr kumimoji="0" lang="en-US" sz="2400" b="0" i="0" u="none" strike="noStrike" cap="none" normalizeH="0" baseline="0" dirty="0" smtClean="0">
              <a:ln>
                <a:noFill/>
              </a:ln>
              <a:solidFill>
                <a:schemeClr val="bg1"/>
              </a:solidFill>
              <a:effectLst/>
              <a:latin typeface="Aharoni" pitchFamily="2" charset="-79"/>
              <a:cs typeface="Aharoni" pitchFamily="2" charset="-79"/>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tab pos="1647825" algn="l"/>
              </a:tabLst>
            </a:pPr>
            <a:r>
              <a:rPr kumimoji="0" lang="en-US" sz="2400" b="1" i="0" u="none" strike="noStrike" cap="none" normalizeH="0" baseline="0" dirty="0" smtClean="0">
                <a:ln>
                  <a:noFill/>
                </a:ln>
                <a:solidFill>
                  <a:schemeClr val="bg1"/>
                </a:solidFill>
                <a:effectLst/>
                <a:latin typeface="Aharoni" pitchFamily="2" charset="-79"/>
                <a:ea typeface="Calibri" pitchFamily="34" charset="0"/>
                <a:cs typeface="Aharoni" pitchFamily="2" charset="-79"/>
              </a:rPr>
              <a:t>Flexibility</a:t>
            </a:r>
            <a:endParaRPr kumimoji="0" lang="en-US" sz="2400" b="0" i="0" u="none" strike="noStrike" cap="none" normalizeH="0" baseline="0" dirty="0" smtClean="0">
              <a:ln>
                <a:noFill/>
              </a:ln>
              <a:solidFill>
                <a:schemeClr val="bg1"/>
              </a:solidFill>
              <a:effectLst/>
              <a:latin typeface="Aharoni" pitchFamily="2" charset="-79"/>
              <a:cs typeface="Aharoni" pitchFamily="2" charset="-79"/>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tab pos="1647825" algn="l"/>
              </a:tabLst>
            </a:pPr>
            <a:r>
              <a:rPr kumimoji="0" lang="en-US" sz="2400" b="1" i="0" u="none" strike="noStrike" cap="none" normalizeH="0" baseline="0" dirty="0" smtClean="0">
                <a:ln>
                  <a:noFill/>
                </a:ln>
                <a:solidFill>
                  <a:schemeClr val="bg1"/>
                </a:solidFill>
                <a:effectLst/>
                <a:latin typeface="Aharoni" pitchFamily="2" charset="-79"/>
                <a:ea typeface="Calibri" pitchFamily="34" charset="0"/>
                <a:cs typeface="Aharoni" pitchFamily="2" charset="-79"/>
              </a:rPr>
              <a:t>Co-operation</a:t>
            </a:r>
            <a:endParaRPr kumimoji="0" lang="en-US" sz="2400" b="0" i="0" u="none" strike="noStrike" cap="none" normalizeH="0" baseline="0" dirty="0" smtClean="0">
              <a:ln>
                <a:noFill/>
              </a:ln>
              <a:solidFill>
                <a:schemeClr val="bg1"/>
              </a:solidFill>
              <a:effectLst/>
              <a:latin typeface="Aharoni" pitchFamily="2" charset="-79"/>
              <a:cs typeface="Aharoni" pitchFamily="2" charset="-79"/>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tab pos="1647825" algn="l"/>
              </a:tabLst>
            </a:pPr>
            <a:r>
              <a:rPr kumimoji="0" lang="en-US" sz="2400" b="1" i="0" u="none" strike="noStrike" cap="none" normalizeH="0" baseline="0" dirty="0" smtClean="0">
                <a:ln>
                  <a:noFill/>
                </a:ln>
                <a:solidFill>
                  <a:schemeClr val="bg1"/>
                </a:solidFill>
                <a:effectLst/>
                <a:latin typeface="Aharoni" pitchFamily="2" charset="-79"/>
                <a:ea typeface="Calibri" pitchFamily="34" charset="0"/>
                <a:cs typeface="Aharoni" pitchFamily="2" charset="-79"/>
              </a:rPr>
              <a:t>Industry Knowledge</a:t>
            </a:r>
            <a:endParaRPr kumimoji="0" lang="en-US" sz="2400" b="0" i="0" u="none" strike="noStrike" cap="none" normalizeH="0" baseline="0" dirty="0" smtClean="0">
              <a:ln>
                <a:noFill/>
              </a:ln>
              <a:solidFill>
                <a:schemeClr val="bg1"/>
              </a:solidFill>
              <a:effectLst/>
              <a:latin typeface="Aharoni" pitchFamily="2" charset="-79"/>
              <a:cs typeface="Aharoni" pitchFamily="2" charset="-79"/>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tab pos="1647825" algn="l"/>
              </a:tabLst>
            </a:pPr>
            <a:r>
              <a:rPr kumimoji="0" lang="en-US" sz="2400" b="1" i="0" u="none" strike="noStrike" cap="none" normalizeH="0" baseline="0" dirty="0" smtClean="0">
                <a:ln>
                  <a:noFill/>
                </a:ln>
                <a:solidFill>
                  <a:schemeClr val="bg1"/>
                </a:solidFill>
                <a:effectLst/>
                <a:latin typeface="Aharoni" pitchFamily="2" charset="-79"/>
                <a:ea typeface="Calibri" pitchFamily="34" charset="0"/>
                <a:cs typeface="Aharoni" pitchFamily="2" charset="-79"/>
              </a:rPr>
              <a:t>Other qualities</a:t>
            </a:r>
            <a:endParaRPr kumimoji="0" lang="en-US" sz="2400" b="0" i="0" u="none" strike="noStrike" cap="none" normalizeH="0" baseline="0" dirty="0" smtClean="0">
              <a:ln>
                <a:noFill/>
              </a:ln>
              <a:solidFill>
                <a:schemeClr val="bg1"/>
              </a:solidFill>
              <a:effectLst/>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609600" y="381000"/>
            <a:ext cx="8229600" cy="3539430"/>
          </a:xfrm>
          <a:prstGeom prst="rect">
            <a:avLst/>
          </a:prstGeom>
          <a:noFill/>
        </p:spPr>
        <p:txBody>
          <a:bodyPr wrap="square" rtlCol="0">
            <a:spAutoFit/>
          </a:bodyPr>
          <a:lstStyle/>
          <a:p>
            <a:pPr marL="514350" lvl="2" indent="-514350"/>
            <a:r>
              <a:rPr lang="en-US" sz="2800" b="1" dirty="0" smtClean="0">
                <a:solidFill>
                  <a:srgbClr val="FFFF00"/>
                </a:solidFill>
                <a:latin typeface="+mj-lt"/>
                <a:cs typeface="Aharoni" pitchFamily="2" charset="-79"/>
              </a:rPr>
              <a:t>Self motivation</a:t>
            </a:r>
            <a:r>
              <a:rPr lang="en-US" sz="2800" dirty="0" smtClean="0">
                <a:solidFill>
                  <a:srgbClr val="FFFF00"/>
                </a:solidFill>
                <a:latin typeface="Aharoni" pitchFamily="2" charset="-79"/>
                <a:cs typeface="Aharoni" pitchFamily="2" charset="-79"/>
              </a:rPr>
              <a:t>:-</a:t>
            </a:r>
          </a:p>
          <a:p>
            <a:pPr marL="514350" lvl="2" indent="-514350">
              <a:buFont typeface="Wingdings" pitchFamily="2" charset="2"/>
              <a:buChar char="Ø"/>
            </a:pPr>
            <a:r>
              <a:rPr lang="en-US" sz="2800" dirty="0" smtClean="0">
                <a:solidFill>
                  <a:schemeClr val="bg1"/>
                </a:solidFill>
                <a:latin typeface="Aharoni" pitchFamily="2" charset="-79"/>
                <a:cs typeface="Aharoni" pitchFamily="2" charset="-79"/>
              </a:rPr>
              <a:t>Be self motivated and proactive nature</a:t>
            </a:r>
          </a:p>
          <a:p>
            <a:pPr marL="514350" lvl="2" indent="-514350">
              <a:buFont typeface="Wingdings" pitchFamily="2" charset="2"/>
              <a:buChar char="Ø"/>
            </a:pPr>
            <a:r>
              <a:rPr lang="en-US" sz="2800" dirty="0" smtClean="0">
                <a:solidFill>
                  <a:schemeClr val="bg1"/>
                </a:solidFill>
                <a:latin typeface="Aharoni" pitchFamily="2" charset="-79"/>
                <a:cs typeface="Aharoni" pitchFamily="2" charset="-79"/>
              </a:rPr>
              <a:t>Active </a:t>
            </a:r>
          </a:p>
          <a:p>
            <a:pPr marL="514350" lvl="2" indent="-514350">
              <a:buFont typeface="Wingdings" pitchFamily="2" charset="2"/>
              <a:buChar char="Ø"/>
            </a:pPr>
            <a:r>
              <a:rPr lang="en-US" sz="2800" dirty="0" smtClean="0">
                <a:solidFill>
                  <a:schemeClr val="bg1"/>
                </a:solidFill>
                <a:latin typeface="Aharoni" pitchFamily="2" charset="-79"/>
                <a:cs typeface="Aharoni" pitchFamily="2" charset="-79"/>
              </a:rPr>
              <a:t>Honest towards work</a:t>
            </a:r>
          </a:p>
          <a:p>
            <a:pPr marL="514350" lvl="2" indent="-514350"/>
            <a:endParaRPr lang="en-US" sz="2800" dirty="0" smtClean="0">
              <a:solidFill>
                <a:srgbClr val="FFFF00"/>
              </a:solidFill>
              <a:latin typeface="Aharoni" pitchFamily="2" charset="-79"/>
              <a:cs typeface="Aharoni" pitchFamily="2" charset="-79"/>
            </a:endParaRPr>
          </a:p>
          <a:p>
            <a:pPr marL="514350" lvl="2" indent="-514350"/>
            <a:endParaRPr lang="en-US" sz="2800" dirty="0" smtClean="0">
              <a:latin typeface="Aharoni" pitchFamily="2" charset="-79"/>
              <a:cs typeface="Aharoni" pitchFamily="2" charset="-79"/>
            </a:endParaRPr>
          </a:p>
          <a:p>
            <a:pPr marL="514350" lvl="2" indent="-514350">
              <a:buAutoNum type="arabicPeriod"/>
            </a:pPr>
            <a:endParaRPr lang="en-US" sz="2800" dirty="0" smtClean="0">
              <a:latin typeface="Aharoni" pitchFamily="2" charset="-79"/>
              <a:cs typeface="Aharoni" pitchFamily="2" charset="-79"/>
            </a:endParaRPr>
          </a:p>
          <a:p>
            <a:pPr marL="514350" lvl="2" indent="-514350"/>
            <a:endParaRPr lang="en-US" sz="28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609600"/>
            <a:ext cx="6858000" cy="2246769"/>
          </a:xfrm>
          <a:prstGeom prst="rect">
            <a:avLst/>
          </a:prstGeom>
          <a:noFill/>
        </p:spPr>
        <p:txBody>
          <a:bodyPr wrap="square" rtlCol="0">
            <a:spAutoFit/>
          </a:bodyPr>
          <a:lstStyle/>
          <a:p>
            <a:pPr marL="0" lvl="2"/>
            <a:r>
              <a:rPr lang="en-US" sz="2800" b="1" dirty="0" smtClean="0">
                <a:solidFill>
                  <a:srgbClr val="FFFF00"/>
                </a:solidFill>
                <a:latin typeface="+mj-lt"/>
                <a:cs typeface="Aharoni" pitchFamily="2" charset="-79"/>
              </a:rPr>
              <a:t>2</a:t>
            </a:r>
            <a:r>
              <a:rPr lang="en-US" sz="2800" dirty="0" smtClean="0">
                <a:solidFill>
                  <a:srgbClr val="FFFF00"/>
                </a:solidFill>
                <a:latin typeface="Aharoni" pitchFamily="2" charset="-79"/>
                <a:cs typeface="Aharoni" pitchFamily="2" charset="-79"/>
              </a:rPr>
              <a:t>. Integrity and Trust:</a:t>
            </a:r>
            <a:r>
              <a:rPr lang="en-US" sz="2800" dirty="0" smtClean="0">
                <a:latin typeface="Aharoni" pitchFamily="2" charset="-79"/>
                <a:cs typeface="Aharoni" pitchFamily="2" charset="-79"/>
              </a:rPr>
              <a:t>-</a:t>
            </a:r>
          </a:p>
          <a:p>
            <a:pPr>
              <a:buFont typeface="Wingdings" pitchFamily="2" charset="2"/>
              <a:buChar char="Ø"/>
            </a:pPr>
            <a:r>
              <a:rPr lang="en-US" sz="2800" dirty="0" smtClean="0">
                <a:solidFill>
                  <a:schemeClr val="bg1"/>
                </a:solidFill>
                <a:latin typeface="Aharoni" pitchFamily="2" charset="-79"/>
                <a:cs typeface="Aharoni" pitchFamily="2" charset="-79"/>
              </a:rPr>
              <a:t>  Work as team </a:t>
            </a:r>
          </a:p>
          <a:p>
            <a:pPr>
              <a:buFont typeface="Wingdings" pitchFamily="2" charset="2"/>
              <a:buChar char="Ø"/>
            </a:pPr>
            <a:r>
              <a:rPr lang="en-US" sz="2800" dirty="0" smtClean="0">
                <a:solidFill>
                  <a:schemeClr val="bg1"/>
                </a:solidFill>
                <a:latin typeface="Aharoni" pitchFamily="2" charset="-79"/>
                <a:cs typeface="Aharoni" pitchFamily="2" charset="-79"/>
              </a:rPr>
              <a:t>Mutual respect and trust</a:t>
            </a:r>
          </a:p>
          <a:p>
            <a:pPr>
              <a:buFont typeface="Wingdings" pitchFamily="2" charset="2"/>
              <a:buChar char="Ø"/>
            </a:pPr>
            <a:r>
              <a:rPr lang="en-US" sz="2800" dirty="0" smtClean="0">
                <a:solidFill>
                  <a:schemeClr val="bg1"/>
                </a:solidFill>
                <a:latin typeface="Aharoni" pitchFamily="2" charset="-79"/>
                <a:cs typeface="Aharoni" pitchFamily="2" charset="-79"/>
              </a:rPr>
              <a:t>Coordination between all dept. for purchasing material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143000" y="533400"/>
            <a:ext cx="7086600" cy="4339650"/>
          </a:xfrm>
          <a:prstGeom prst="rect">
            <a:avLst/>
          </a:prstGeom>
          <a:noFill/>
        </p:spPr>
        <p:txBody>
          <a:bodyPr wrap="square" rtlCol="0">
            <a:spAutoFit/>
          </a:bodyPr>
          <a:lstStyle/>
          <a:p>
            <a:pPr marL="0" lvl="2"/>
            <a:r>
              <a:rPr lang="en-US" sz="2800" b="1" dirty="0" smtClean="0">
                <a:solidFill>
                  <a:srgbClr val="FFFF00"/>
                </a:solidFill>
                <a:latin typeface="+mj-lt"/>
                <a:cs typeface="Aharoni" pitchFamily="2" charset="-79"/>
              </a:rPr>
              <a:t>3</a:t>
            </a:r>
            <a:r>
              <a:rPr lang="en-US" sz="2800" dirty="0" smtClean="0">
                <a:solidFill>
                  <a:srgbClr val="FFFF00"/>
                </a:solidFill>
                <a:latin typeface="Aharoni" pitchFamily="2" charset="-79"/>
                <a:cs typeface="Aharoni" pitchFamily="2" charset="-79"/>
              </a:rPr>
              <a:t> Dependability:-</a:t>
            </a:r>
          </a:p>
          <a:p>
            <a:pPr marL="0" lvl="2">
              <a:buFont typeface="Wingdings" pitchFamily="2" charset="2"/>
              <a:buChar char="Ø"/>
            </a:pPr>
            <a:r>
              <a:rPr lang="en-US" sz="2800" dirty="0" smtClean="0">
                <a:solidFill>
                  <a:schemeClr val="bg1"/>
                </a:solidFill>
                <a:latin typeface="Aharoni" pitchFamily="2" charset="-79"/>
                <a:cs typeface="Aharoni" pitchFamily="2" charset="-79"/>
              </a:rPr>
              <a:t>The buyers have the responsibility to provide materials of the right quality, in the right quantity, at the right time and at the right price so that production activity is smooth and uninterrupted.</a:t>
            </a:r>
          </a:p>
          <a:p>
            <a:pPr marL="0" lvl="2">
              <a:buFont typeface="Wingdings" pitchFamily="2" charset="2"/>
              <a:buChar char="Ø"/>
            </a:pPr>
            <a:r>
              <a:rPr lang="en-US" sz="2800" dirty="0" smtClean="0">
                <a:solidFill>
                  <a:schemeClr val="bg1"/>
                </a:solidFill>
                <a:latin typeface="Aharoni" pitchFamily="2" charset="-79"/>
                <a:cs typeface="Aharoni" pitchFamily="2" charset="-79"/>
              </a:rPr>
              <a:t> To ensure this, the reliability of the persons handling such responsibilities is a must</a:t>
            </a:r>
          </a:p>
          <a:p>
            <a:pPr marL="0" lvl="2"/>
            <a:endParaRPr lang="en-US" sz="24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81000" y="228600"/>
            <a:ext cx="8229600" cy="2677656"/>
          </a:xfrm>
          <a:prstGeom prst="rect">
            <a:avLst/>
          </a:prstGeom>
          <a:noFill/>
        </p:spPr>
        <p:txBody>
          <a:bodyPr wrap="square" rtlCol="0">
            <a:spAutoFit/>
          </a:bodyPr>
          <a:lstStyle/>
          <a:p>
            <a:pPr marL="0" lvl="2"/>
            <a:r>
              <a:rPr lang="en-US" sz="2800" dirty="0" smtClean="0">
                <a:solidFill>
                  <a:srgbClr val="FFFF00"/>
                </a:solidFill>
                <a:latin typeface="+mj-lt"/>
                <a:cs typeface="Aharoni" pitchFamily="2" charset="-79"/>
              </a:rPr>
              <a:t>4</a:t>
            </a:r>
            <a:r>
              <a:rPr lang="en-US" sz="2800" dirty="0" smtClean="0">
                <a:solidFill>
                  <a:srgbClr val="FFFF00"/>
                </a:solidFill>
                <a:latin typeface="Aharoni" pitchFamily="2" charset="-79"/>
                <a:cs typeface="Aharoni" pitchFamily="2" charset="-79"/>
              </a:rPr>
              <a:t>. Optimism :-</a:t>
            </a:r>
          </a:p>
          <a:p>
            <a:pPr marL="0" lvl="2">
              <a:buFont typeface="Wingdings" pitchFamily="2" charset="2"/>
              <a:buChar char="Ø"/>
            </a:pPr>
            <a:r>
              <a:rPr lang="en-US" sz="2800" dirty="0" smtClean="0">
                <a:solidFill>
                  <a:schemeClr val="bg1"/>
                </a:solidFill>
                <a:latin typeface="Aharoni" pitchFamily="2" charset="-79"/>
                <a:cs typeface="Aharoni" pitchFamily="2" charset="-79"/>
              </a:rPr>
              <a:t>Purchasing manager should be optimistic as there are fluctuations in the purchasing.</a:t>
            </a:r>
          </a:p>
          <a:p>
            <a:pPr marL="0" lvl="2">
              <a:buFont typeface="Wingdings" pitchFamily="2" charset="2"/>
              <a:buChar char="Ø"/>
            </a:pPr>
            <a:r>
              <a:rPr lang="en-US" sz="2800" dirty="0" smtClean="0">
                <a:solidFill>
                  <a:schemeClr val="bg1"/>
                </a:solidFill>
                <a:latin typeface="Aharoni" pitchFamily="2" charset="-79"/>
                <a:cs typeface="Aharoni" pitchFamily="2" charset="-79"/>
              </a:rPr>
              <a:t> He should look forward with positivity while carrying his duties</a:t>
            </a:r>
          </a:p>
          <a:p>
            <a:pPr>
              <a:buFont typeface="Wingdings" pitchFamily="2" charset="2"/>
              <a:buChar char="Ø"/>
            </a:pPr>
            <a:endParaRPr lang="en-US" sz="28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81000" y="228600"/>
            <a:ext cx="8229600" cy="3108543"/>
          </a:xfrm>
          <a:prstGeom prst="rect">
            <a:avLst/>
          </a:prstGeom>
          <a:noFill/>
        </p:spPr>
        <p:txBody>
          <a:bodyPr wrap="square" rtlCol="0">
            <a:spAutoFit/>
          </a:bodyPr>
          <a:lstStyle/>
          <a:p>
            <a:pPr marL="0" lvl="2"/>
            <a:r>
              <a:rPr lang="en-US" sz="2800" dirty="0" smtClean="0">
                <a:solidFill>
                  <a:srgbClr val="FFFF00"/>
                </a:solidFill>
                <a:latin typeface="+mj-lt"/>
                <a:cs typeface="Aharoni" pitchFamily="2" charset="-79"/>
              </a:rPr>
              <a:t>5</a:t>
            </a:r>
            <a:r>
              <a:rPr lang="en-US" sz="2800" dirty="0" smtClean="0">
                <a:solidFill>
                  <a:srgbClr val="FFFF00"/>
                </a:solidFill>
                <a:latin typeface="Aharoni" pitchFamily="2" charset="-79"/>
                <a:cs typeface="Aharoni" pitchFamily="2" charset="-79"/>
              </a:rPr>
              <a:t>. Tactfulness :-</a:t>
            </a:r>
          </a:p>
          <a:p>
            <a:pPr marL="0" lvl="2">
              <a:buFont typeface="Wingdings" pitchFamily="2" charset="2"/>
              <a:buChar char="Ø"/>
            </a:pPr>
            <a:r>
              <a:rPr lang="en-US" sz="2800" dirty="0" smtClean="0">
                <a:solidFill>
                  <a:schemeClr val="bg1"/>
                </a:solidFill>
                <a:latin typeface="Aharoni" pitchFamily="2" charset="-79"/>
                <a:cs typeface="Aharoni" pitchFamily="2" charset="-79"/>
              </a:rPr>
              <a:t>Dealing with suppliers both in the private as well as public sector requires tactfulness on the part of buyers. </a:t>
            </a:r>
          </a:p>
          <a:p>
            <a:pPr marL="0" lvl="2">
              <a:buFont typeface="Wingdings" pitchFamily="2" charset="2"/>
              <a:buChar char="Ø"/>
            </a:pPr>
            <a:r>
              <a:rPr lang="en-US" sz="2800" dirty="0" smtClean="0">
                <a:solidFill>
                  <a:schemeClr val="bg1"/>
                </a:solidFill>
                <a:latin typeface="Aharoni" pitchFamily="2" charset="-79"/>
                <a:cs typeface="Aharoni" pitchFamily="2" charset="-79"/>
              </a:rPr>
              <a:t>Manager should be tactful to handle all kind of situations which arose. </a:t>
            </a:r>
          </a:p>
          <a:p>
            <a:pPr>
              <a:buFont typeface="Wingdings" pitchFamily="2" charset="2"/>
              <a:buChar char="Ø"/>
            </a:pPr>
            <a:endParaRPr lang="en-US" sz="28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967</TotalTime>
  <Words>633</Words>
  <Application>Microsoft Office PowerPoint</Application>
  <PresentationFormat>On-screen Show (4:3)</PresentationFormat>
  <Paragraphs>118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92</cp:revision>
  <dcterms:created xsi:type="dcterms:W3CDTF">2020-06-02T07:05:21Z</dcterms:created>
  <dcterms:modified xsi:type="dcterms:W3CDTF">2021-09-22T13:15:13Z</dcterms:modified>
</cp:coreProperties>
</file>